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5"/>
  </p:notesMasterIdLst>
  <p:sldIdLst>
    <p:sldId id="256" r:id="rId2"/>
    <p:sldId id="259" r:id="rId3"/>
    <p:sldId id="266" r:id="rId4"/>
    <p:sldId id="262" r:id="rId5"/>
    <p:sldId id="263" r:id="rId6"/>
    <p:sldId id="347" r:id="rId7"/>
    <p:sldId id="348" r:id="rId8"/>
    <p:sldId id="349" r:id="rId9"/>
    <p:sldId id="350" r:id="rId10"/>
    <p:sldId id="351" r:id="rId11"/>
    <p:sldId id="352" r:id="rId12"/>
    <p:sldId id="367" r:id="rId13"/>
    <p:sldId id="366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5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Vidaloka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1A88D1-F3B8-45FA-BD09-EFDAD1DC71B1}">
  <a:tblStyle styleId="{0B1A88D1-F3B8-45FA-BD09-EFDAD1DC71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16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331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81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92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17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0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439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689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00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4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36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76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8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0" r:id="rId6"/>
    <p:sldLayoutId id="2147483663" r:id="rId7"/>
    <p:sldLayoutId id="2147483664" r:id="rId8"/>
    <p:sldLayoutId id="2147483671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50" y="1238400"/>
            <a:ext cx="7064100" cy="1823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Reproducing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Unsupervised Learning of Visual Features via Clustering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Zahra Helalizadeh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H. Shah Mansouri, Prof. H. Salavati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Sharif University of Technology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540B66-CFE6-BAA7-3AB8-732AC16C9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0745" y="25717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"/>
    </mc:Choice>
    <mc:Fallback xmlns="">
      <p:transition spd="slow" advTm="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49" y="2073246"/>
            <a:ext cx="5304129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STL-10 (100k unlabeled images + 10 classes).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Sobel filtering, standard augmentations.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backbone + linear classifier.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clustering &amp; supervised training with pseudo-labels.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EFD497-0C5F-30D0-2E98-D84456EB5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6849" y="805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9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60"/>
    </mc:Choice>
    <mc:Fallback>
      <p:transition spd="slow" advTm="3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572431" y="1787449"/>
            <a:ext cx="3768190" cy="44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Objective:</a:t>
            </a: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801863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Foundation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9BE1-F9F4-FD03-5EFF-096DA63FA575}"/>
                  </a:ext>
                </a:extLst>
              </p:cNvPr>
              <p:cNvSpPr txBox="1"/>
              <p:nvPr/>
            </p:nvSpPr>
            <p:spPr>
              <a:xfrm>
                <a:off x="3308758" y="2023924"/>
                <a:ext cx="2063725" cy="778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9BE1-F9F4-FD03-5EFF-096DA63F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58" y="2023924"/>
                <a:ext cx="2063725" cy="778868"/>
              </a:xfrm>
              <a:prstGeom prst="rect">
                <a:avLst/>
              </a:prstGeom>
              <a:blipFill>
                <a:blip r:embed="rId5"/>
                <a:stretch>
                  <a:fillRect r="-28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6629B-C64A-F4E5-088D-A7340854545F}"/>
                  </a:ext>
                </a:extLst>
              </p:cNvPr>
              <p:cNvSpPr txBox="1"/>
              <p:nvPr/>
            </p:nvSpPr>
            <p:spPr>
              <a:xfrm>
                <a:off x="1902614" y="3275355"/>
                <a:ext cx="533876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     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6629B-C64A-F4E5-088D-A7340854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14" y="3275355"/>
                <a:ext cx="5338769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3E8CFB-FED5-9E79-C724-4169CE4FF065}"/>
              </a:ext>
            </a:extLst>
          </p:cNvPr>
          <p:cNvSpPr txBox="1"/>
          <p:nvPr/>
        </p:nvSpPr>
        <p:spPr>
          <a:xfrm>
            <a:off x="572431" y="2886593"/>
            <a:ext cx="4812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via Clustering: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A3E4F8-B43C-DB2E-BE76-61A7B5F56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4020" y="9214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0"/>
    </mc:Choice>
    <mc:Fallback>
      <p:transition spd="slow" advTm="4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534122" y="1787448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Clustering: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MiniBatchKMeans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(k=10).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Hyperparameters: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 = 15, Batch size = 128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 = 0.05, Momentum = 0.9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Differences from paper: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dataset (STL-10 vs ImageNet)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clusters (10 vs 10,000)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epochs (15 vs 400)</a:t>
            </a:r>
          </a:p>
          <a:p>
            <a:pPr marL="742950" lvl="1" indent="-285750" algn="l">
              <a:buSzPts val="1100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(no VGG16)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794432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C0083-DACF-F5FE-7B5D-5BDA0B05F2FF}"/>
              </a:ext>
            </a:extLst>
          </p:cNvPr>
          <p:cNvSpPr txBox="1"/>
          <p:nvPr/>
        </p:nvSpPr>
        <p:spPr>
          <a:xfrm>
            <a:off x="4803381" y="2100236"/>
            <a:ext cx="3562816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@dataclass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DEEPCLUSTER_TRAIN_CFG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k: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epochs: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momentum: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1e-4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aug_color_jitter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balance_sampling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reassign_empty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checkpoint_dir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checkpoints_deepcluster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E0EDEA-B189-37F4-F191-303EE557D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9495" y="8797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3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0"/>
    </mc:Choice>
    <mc:Fallback>
      <p:transition spd="slow" advTm="4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8;p70">
            <a:extLst>
              <a:ext uri="{FF2B5EF4-FFF2-40B4-BE49-F238E27FC236}">
                <a16:creationId xmlns:a16="http://schemas.microsoft.com/office/drawing/2014/main" id="{A2E9BBB8-4D99-5FC0-2048-8D0C6055CC85}"/>
              </a:ext>
            </a:extLst>
          </p:cNvPr>
          <p:cNvSpPr txBox="1">
            <a:spLocks/>
          </p:cNvSpPr>
          <p:nvPr/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&amp; Results</a:t>
            </a:r>
          </a:p>
        </p:txBody>
      </p:sp>
      <p:sp>
        <p:nvSpPr>
          <p:cNvPr id="6" name="Google Shape;579;p70">
            <a:extLst>
              <a:ext uri="{FF2B5EF4-FFF2-40B4-BE49-F238E27FC236}">
                <a16:creationId xmlns:a16="http://schemas.microsoft.com/office/drawing/2014/main" id="{83029B35-A7DF-39F6-28BC-902BEFF1EF94}"/>
              </a:ext>
            </a:extLst>
          </p:cNvPr>
          <p:cNvSpPr txBox="1">
            <a:spLocks/>
          </p:cNvSpPr>
          <p:nvPr/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5670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386579" y="1680671"/>
            <a:ext cx="2929051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Filters: Sobel + CNN → edge &amp; gradient detectors.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t-SNE embeddings: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 by pseudo-labels.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alignment with ground-truth categories.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977590" y="474761"/>
            <a:ext cx="718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of Learned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AA412-AFF2-6A35-ECDB-587FC843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956" y="1680671"/>
            <a:ext cx="2356625" cy="18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4343F-0575-CCD0-1FB9-526BD587D3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33171" y="1680671"/>
            <a:ext cx="2360387" cy="18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552;p66">
            <a:extLst>
              <a:ext uri="{FF2B5EF4-FFF2-40B4-BE49-F238E27FC236}">
                <a16:creationId xmlns:a16="http://schemas.microsoft.com/office/drawing/2014/main" id="{08A07695-4535-4CC6-039E-F2B8261ECC75}"/>
              </a:ext>
            </a:extLst>
          </p:cNvPr>
          <p:cNvSpPr txBox="1">
            <a:spLocks/>
          </p:cNvSpPr>
          <p:nvPr/>
        </p:nvSpPr>
        <p:spPr>
          <a:xfrm>
            <a:off x="3560956" y="3633138"/>
            <a:ext cx="2210753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Projection (pseudo-label colors)</a:t>
            </a:r>
          </a:p>
        </p:txBody>
      </p:sp>
      <p:sp>
        <p:nvSpPr>
          <p:cNvPr id="9" name="Google Shape;552;p66">
            <a:extLst>
              <a:ext uri="{FF2B5EF4-FFF2-40B4-BE49-F238E27FC236}">
                <a16:creationId xmlns:a16="http://schemas.microsoft.com/office/drawing/2014/main" id="{6EB31DFA-D613-1E48-3E0A-66EC88D16AC7}"/>
              </a:ext>
            </a:extLst>
          </p:cNvPr>
          <p:cNvSpPr txBox="1">
            <a:spLocks/>
          </p:cNvSpPr>
          <p:nvPr/>
        </p:nvSpPr>
        <p:spPr>
          <a:xfrm>
            <a:off x="6207987" y="3633138"/>
            <a:ext cx="2210753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Projection (ground-truth colors)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29B19E-B79F-E50C-089C-FDF3B72B9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0470" y="1120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18"/>
    </mc:Choice>
    <mc:Fallback>
      <p:transition spd="slow" advTm="2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3;p66">
            <a:extLst>
              <a:ext uri="{FF2B5EF4-FFF2-40B4-BE49-F238E27FC236}">
                <a16:creationId xmlns:a16="http://schemas.microsoft.com/office/drawing/2014/main" id="{7090CC32-0A58-7FA6-0BC6-5BC755C18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2450" y="700666"/>
            <a:ext cx="6899100" cy="67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Nearest-Neighbor</a:t>
            </a:r>
            <a:r>
              <a:rPr lang="fr-F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fr-FR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52;p66">
            <a:extLst>
              <a:ext uri="{FF2B5EF4-FFF2-40B4-BE49-F238E27FC236}">
                <a16:creationId xmlns:a16="http://schemas.microsoft.com/office/drawing/2014/main" id="{DC3F5AD2-D002-6B5B-7692-FCC25F1250B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671676" y="1619028"/>
            <a:ext cx="5800647" cy="57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Retrieves visually similar images (shapes, colors, backgrounds).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dominated by low-level similarity.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7A7453-DB4D-4243-D340-1BB2737A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7948" y="2633225"/>
            <a:ext cx="7168104" cy="1249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552;p66">
            <a:extLst>
              <a:ext uri="{FF2B5EF4-FFF2-40B4-BE49-F238E27FC236}">
                <a16:creationId xmlns:a16="http://schemas.microsoft.com/office/drawing/2014/main" id="{62AAE5AC-A916-FA5A-31FA-18FB88651AFF}"/>
              </a:ext>
            </a:extLst>
          </p:cNvPr>
          <p:cNvSpPr txBox="1">
            <a:spLocks/>
          </p:cNvSpPr>
          <p:nvPr/>
        </p:nvSpPr>
        <p:spPr>
          <a:xfrm>
            <a:off x="2323622" y="3983752"/>
            <a:ext cx="4496754" cy="68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Retrievals (query + top-5 neighbors)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DA2654-B607-3EE0-F14C-86B622C9D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3028" y="7943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4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9"/>
    </mc:Choice>
    <mc:Fallback>
      <p:transition spd="slow" advTm="3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713225" y="1142895"/>
            <a:ext cx="4939856" cy="833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images per cluster:</a:t>
            </a:r>
          </a:p>
          <a:p>
            <a:pPr marL="742950" lvl="1" indent="-28575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clusters capture animals vs. vehicles.</a:t>
            </a:r>
          </a:p>
          <a:p>
            <a:pPr marL="742950" lvl="1" indent="-28575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not always consistent.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51109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49306-3B69-8627-1817-C65702FB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61552" y="2102781"/>
            <a:ext cx="2125525" cy="226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552;p66">
            <a:extLst>
              <a:ext uri="{FF2B5EF4-FFF2-40B4-BE49-F238E27FC236}">
                <a16:creationId xmlns:a16="http://schemas.microsoft.com/office/drawing/2014/main" id="{BAAC5CA4-3688-23F9-2279-F45733BC3224}"/>
              </a:ext>
            </a:extLst>
          </p:cNvPr>
          <p:cNvSpPr txBox="1">
            <a:spLocks/>
          </p:cNvSpPr>
          <p:nvPr/>
        </p:nvSpPr>
        <p:spPr>
          <a:xfrm>
            <a:off x="2126156" y="4364241"/>
            <a:ext cx="3596316" cy="68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Montage Samples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DFC14E-9B67-C6AB-D6A6-D8CBA600D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30585" y="6259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9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6"/>
    </mc:Choice>
    <mc:Fallback>
      <p:transition spd="slow" advTm="1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2450012" y="2155024"/>
            <a:ext cx="4243976" cy="1502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probe (STL-10): 23.8%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(k=5): 27.3%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 VOC transfer (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0.1377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(ImageNet, VGG16): 75–80%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107692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46DC2B-12B7-5173-6AE7-50BF3A509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3877" y="11622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18"/>
    </mc:Choice>
    <mc:Fallback>
      <p:transition spd="slow" advTm="6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8;p70">
            <a:extLst>
              <a:ext uri="{FF2B5EF4-FFF2-40B4-BE49-F238E27FC236}">
                <a16:creationId xmlns:a16="http://schemas.microsoft.com/office/drawing/2014/main" id="{A2E9BBB8-4D99-5FC0-2048-8D0C6055CC85}"/>
              </a:ext>
            </a:extLst>
          </p:cNvPr>
          <p:cNvSpPr txBox="1">
            <a:spLocks/>
          </p:cNvSpPr>
          <p:nvPr/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6" name="Google Shape;579;p70">
            <a:extLst>
              <a:ext uri="{FF2B5EF4-FFF2-40B4-BE49-F238E27FC236}">
                <a16:creationId xmlns:a16="http://schemas.microsoft.com/office/drawing/2014/main" id="{83029B35-A7DF-39F6-28BC-902BEFF1EF94}"/>
              </a:ext>
            </a:extLst>
          </p:cNvPr>
          <p:cNvSpPr txBox="1">
            <a:spLocks/>
          </p:cNvSpPr>
          <p:nvPr/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126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49" y="2073246"/>
            <a:ext cx="668688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dataset: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STL-10 limits cluster richness.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architecture: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weaker than VGG16.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scalable, general-purpose, simple, domain-agnostic.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cost, hyperparameter sensitivity, small dataset weakness.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5A59A-A594-0A80-7F25-31C02F2E8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4455" y="805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72"/>
    </mc:Choice>
    <mc:Fallback>
      <p:transition spd="slow" advTm="3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627556" y="1677218"/>
            <a:ext cx="2521288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p63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Google Shape;523;p63"/>
          <p:cNvSpPr txBox="1">
            <a:spLocks noGrp="1"/>
          </p:cNvSpPr>
          <p:nvPr>
            <p:ph type="title" idx="3"/>
          </p:nvPr>
        </p:nvSpPr>
        <p:spPr>
          <a:xfrm>
            <a:off x="3403800" y="1848205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5" name="Google Shape;525;p63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Implementation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Google Shape;527;p63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&amp; Results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 idx="15"/>
          </p:nvPr>
        </p:nvSpPr>
        <p:spPr>
          <a:xfrm>
            <a:off x="3403800" y="3529165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63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Google Shape;533;p63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8;p70">
            <a:extLst>
              <a:ext uri="{FF2B5EF4-FFF2-40B4-BE49-F238E27FC236}">
                <a16:creationId xmlns:a16="http://schemas.microsoft.com/office/drawing/2014/main" id="{30961995-A8EF-194A-C0DF-675EEBB4E2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Google Shape;579;p70">
            <a:extLst>
              <a:ext uri="{FF2B5EF4-FFF2-40B4-BE49-F238E27FC236}">
                <a16:creationId xmlns:a16="http://schemas.microsoft.com/office/drawing/2014/main" id="{39D2EF87-0EBC-BC0F-DDBB-FF4C7411D7FA}"/>
              </a:ext>
            </a:extLst>
          </p:cNvPr>
          <p:cNvSpPr txBox="1">
            <a:spLocks/>
          </p:cNvSpPr>
          <p:nvPr/>
        </p:nvSpPr>
        <p:spPr>
          <a:xfrm>
            <a:off x="3746550" y="1138441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66923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50" y="2073246"/>
            <a:ext cx="581708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STL-10.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iterative clustering + pseudo-labeling works without labels.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qualitatively similar, quantitatively weaker than original due to dataset/architecture constraints.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EDA653-7CCD-7435-E576-FC3A1AA8D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5812" y="805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4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96"/>
    </mc:Choice>
    <mc:Fallback>
      <p:transition spd="slow" advTm="4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1899885" y="1961737"/>
            <a:ext cx="5344229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Scale to ImageNet / larger datasets.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Increase clusters (k=1000+).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Test modern architectures (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Compare with newer methods (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SimCLR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BYOL, DINO).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Improve clustering efficiency.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Apply to domain-specific datasets (medical imaging, satellite, etc.).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801863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238755-6BCA-8515-5A76-34A302C24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8515" y="887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7"/>
    </mc:Choice>
    <mc:Fallback>
      <p:transition spd="slow" advTm="45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50" y="2073246"/>
            <a:ext cx="581708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Caron et al. (2018)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STL-10 dataset (Coates &amp; Ng, 2011).</a:t>
            </a:r>
          </a:p>
          <a:p>
            <a:pPr marL="285750" indent="-28575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Scikit-learn, NumPy, Matplotlib.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(van 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Hinton).</a:t>
            </a: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3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9" name="Google Shape;579;p70"/>
          <p:cNvSpPr txBox="1">
            <a:spLocks noGrp="1"/>
          </p:cNvSpPr>
          <p:nvPr>
            <p:ph type="title" idx="2"/>
          </p:nvPr>
        </p:nvSpPr>
        <p:spPr>
          <a:xfrm>
            <a:off x="3746550" y="1138441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50" y="2073246"/>
            <a:ext cx="581708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in computer vision is driven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labeled datasets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ImageNet).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742950" lvl="1" indent="-28575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 &amp; time-consuming annotations</a:t>
            </a:r>
          </a:p>
          <a:p>
            <a:pPr marL="742950" lvl="1" indent="-28575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bias &amp; domain specificity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Question: Can we learn useful visual features without labels?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1E12DD-21CD-8BDD-E3B4-347E34022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5812" y="8054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61"/>
    </mc:Choice>
    <mc:Fallback>
      <p:transition spd="slow" advTm="4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1383673" y="1961737"/>
            <a:ext cx="637665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clustering fails when combined with deep networks → trivial solutions.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Avoiding collapse into one cluster</a:t>
            </a:r>
          </a:p>
          <a:p>
            <a:pPr marL="742950" lvl="1" indent="-285750" algn="l"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imbalanced clusters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Train CNNs in an unsupervised manner to produce transferable features.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732050" y="801863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1AAC74-7C28-6D20-79F6-74DC96B10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1587" y="93710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9"/>
    </mc:Choice>
    <mc:Fallback>
      <p:transition spd="slow" advTm="46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3;p66">
            <a:extLst>
              <a:ext uri="{FF2B5EF4-FFF2-40B4-BE49-F238E27FC236}">
                <a16:creationId xmlns:a16="http://schemas.microsoft.com/office/drawing/2014/main" id="{7090CC32-0A58-7FA6-0BC6-5BC755C18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2450" y="700666"/>
            <a:ext cx="6899100" cy="1245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Contribution </a:t>
            </a:r>
            <a:br>
              <a:rPr lang="fr-F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fr-F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Caron et al. 2018)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52;p66">
            <a:extLst>
              <a:ext uri="{FF2B5EF4-FFF2-40B4-BE49-F238E27FC236}">
                <a16:creationId xmlns:a16="http://schemas.microsoft.com/office/drawing/2014/main" id="{DC3F5AD2-D002-6B5B-7692-FCC25F1250B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114" y="1946450"/>
            <a:ext cx="3733954" cy="2379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+ Training:</a:t>
            </a:r>
          </a:p>
          <a:p>
            <a:pPr marL="800100" lvl="1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CNN features → cluster with k-means.</a:t>
            </a:r>
          </a:p>
          <a:p>
            <a:pPr marL="800100" lvl="1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pseudo-labels from clusters.</a:t>
            </a:r>
          </a:p>
          <a:p>
            <a:pPr marL="800100" lvl="1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CNN with pseudo-labels.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Avoids trivial solutions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Empty cluster reassignment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cluster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(ImageNet, YFCC100M).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7A7453-DB4D-4243-D340-1BB2737A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0745" y="2259981"/>
            <a:ext cx="4245141" cy="1330302"/>
          </a:xfrm>
          <a:prstGeom prst="rect">
            <a:avLst/>
          </a:prstGeom>
        </p:spPr>
      </p:pic>
      <p:sp>
        <p:nvSpPr>
          <p:cNvPr id="12" name="Google Shape;552;p66">
            <a:extLst>
              <a:ext uri="{FF2B5EF4-FFF2-40B4-BE49-F238E27FC236}">
                <a16:creationId xmlns:a16="http://schemas.microsoft.com/office/drawing/2014/main" id="{62AAE5AC-A916-FA5A-31FA-18FB88651AFF}"/>
              </a:ext>
            </a:extLst>
          </p:cNvPr>
          <p:cNvSpPr txBox="1">
            <a:spLocks/>
          </p:cNvSpPr>
          <p:nvPr/>
        </p:nvSpPr>
        <p:spPr>
          <a:xfrm>
            <a:off x="4675157" y="3590283"/>
            <a:ext cx="3596316" cy="68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proposed method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AFF371-EC29-64DE-1367-ED3B7CF41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9310" y="130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6"/>
    </mc:Choice>
    <mc:Fallback>
      <p:transition spd="slow" advTm="3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8;p70">
            <a:extLst>
              <a:ext uri="{FF2B5EF4-FFF2-40B4-BE49-F238E27FC236}">
                <a16:creationId xmlns:a16="http://schemas.microsoft.com/office/drawing/2014/main" id="{A2E9BBB8-4D99-5FC0-2048-8D0C6055CC85}"/>
              </a:ext>
            </a:extLst>
          </p:cNvPr>
          <p:cNvSpPr txBox="1">
            <a:spLocks/>
          </p:cNvSpPr>
          <p:nvPr/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6" name="Google Shape;579;p70">
            <a:extLst>
              <a:ext uri="{FF2B5EF4-FFF2-40B4-BE49-F238E27FC236}">
                <a16:creationId xmlns:a16="http://schemas.microsoft.com/office/drawing/2014/main" id="{83029B35-A7DF-39F6-28BC-902BEFF1EF94}"/>
              </a:ext>
            </a:extLst>
          </p:cNvPr>
          <p:cNvSpPr txBox="1">
            <a:spLocks/>
          </p:cNvSpPr>
          <p:nvPr/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8156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subTitle" idx="1"/>
          </p:nvPr>
        </p:nvSpPr>
        <p:spPr>
          <a:xfrm>
            <a:off x="895949" y="2073246"/>
            <a:ext cx="5304129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Clustering-based: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Bag-of-Features, k-means + handcrafted features.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Pretext tasks (Jigsaw, Colorization, Inpainting, Context prediction).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Autoencoders, GANs (limited discriminative power).</a:t>
            </a:r>
          </a:p>
          <a:p>
            <a:pPr marL="285750" indent="-28575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DeepCluster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Different: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scalable, domain-agnostic, no handcrafted tasks.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5" y="7200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126F1F-CD9A-B9D2-8DFD-D723490F1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8013" y="805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39"/>
    </mc:Choice>
    <mc:Fallback>
      <p:transition spd="slow" advTm="6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Implementation</a:t>
            </a:r>
          </a:p>
        </p:txBody>
      </p:sp>
      <p:sp>
        <p:nvSpPr>
          <p:cNvPr id="579" name="Google Shape;579;p70"/>
          <p:cNvSpPr txBox="1">
            <a:spLocks noGrp="1"/>
          </p:cNvSpPr>
          <p:nvPr>
            <p:ph type="title" idx="2"/>
          </p:nvPr>
        </p:nvSpPr>
        <p:spPr>
          <a:xfrm>
            <a:off x="3746550" y="1138441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989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785</Words>
  <Application>Microsoft Office PowerPoint</Application>
  <PresentationFormat>On-screen Show (16:9)</PresentationFormat>
  <Paragraphs>131</Paragraphs>
  <Slides>23</Slides>
  <Notes>21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Vidaloka</vt:lpstr>
      <vt:lpstr>Montserrat</vt:lpstr>
      <vt:lpstr>Times New Roman</vt:lpstr>
      <vt:lpstr>Cambria Math</vt:lpstr>
      <vt:lpstr>Arial</vt:lpstr>
      <vt:lpstr>Consolas</vt:lpstr>
      <vt:lpstr>Minimalist Business Slides XL by Slidesgo</vt:lpstr>
      <vt:lpstr>Reproducing DeepCluster: Unsupervised Learning of Visual Features via Clustering</vt:lpstr>
      <vt:lpstr>Introduction &amp; Problem Statement</vt:lpstr>
      <vt:lpstr>Introduction &amp;  Problem Statement</vt:lpstr>
      <vt:lpstr>Introduction</vt:lpstr>
      <vt:lpstr>Problem Statement</vt:lpstr>
      <vt:lpstr>Paper Contribution  (DeepCluster, Caron et al. 2018)</vt:lpstr>
      <vt:lpstr>PowerPoint Presentation</vt:lpstr>
      <vt:lpstr>Related Work</vt:lpstr>
      <vt:lpstr>Methodology &amp; Implementation</vt:lpstr>
      <vt:lpstr>Methodology Overview</vt:lpstr>
      <vt:lpstr>Theoretical Foundation</vt:lpstr>
      <vt:lpstr>Implementation Details</vt:lpstr>
      <vt:lpstr>PowerPoint Presentation</vt:lpstr>
      <vt:lpstr>Visualizations of Learned Representations</vt:lpstr>
      <vt:lpstr>Nearest-Neighbor Retrieval</vt:lpstr>
      <vt:lpstr>Cluster Samples</vt:lpstr>
      <vt:lpstr>Quantitative Results</vt:lpstr>
      <vt:lpstr>PowerPoint Presentation</vt:lpstr>
      <vt:lpstr>Discussion</vt:lpstr>
      <vt:lpstr>Conclusion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Zahra Helalizade</cp:lastModifiedBy>
  <cp:revision>6</cp:revision>
  <dcterms:modified xsi:type="dcterms:W3CDTF">2025-09-05T17:57:19Z</dcterms:modified>
</cp:coreProperties>
</file>